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693400" cy="7556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7A5344-1C37-4E8A-9507-54715D4408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B10137-9534-4144-905D-C9BD24ADF0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1637E4-F79F-4DFC-9119-1CC0888C09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828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2320" y="176796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60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828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2320" y="4057200"/>
            <a:ext cx="3098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03006F-1219-4282-B44A-7056F609792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5BA4C2-3BF6-4280-ADF2-CF96B9029B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CD5795-C59F-4992-8CD6-DBA7D00D5C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05D8F7-35F0-4819-A1A3-F763D80C5B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78786B-A7E0-4961-96D1-52BFA58E81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3520" cy="584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75D111-5AB7-41C1-BF2F-3D6CB0286E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975EAA-E993-4E6D-AC71-B8CDC19A59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5880" y="405720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9DAB23-7815-425F-8AFA-0AE9E973C0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5880" y="1767960"/>
            <a:ext cx="46962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600" y="4057200"/>
            <a:ext cx="962352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21CAB5-9285-4276-9E01-C10B8AB191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9C2881C-66BB-43AF-98E0-4043D634FB1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3715560" y="-816120"/>
            <a:ext cx="3286440" cy="690480"/>
            <a:chOff x="3715560" y="-816120"/>
            <a:chExt cx="3286440" cy="690480"/>
          </a:xfrm>
        </p:grpSpPr>
        <p:sp>
          <p:nvSpPr>
            <p:cNvPr id="42" name="Freeform 3"/>
            <p:cNvSpPr/>
            <p:nvPr/>
          </p:nvSpPr>
          <p:spPr>
            <a:xfrm>
              <a:off x="3715560" y="-816120"/>
              <a:ext cx="3286440" cy="690480"/>
            </a:xfrm>
            <a:custGeom>
              <a:avLst/>
              <a:gdLst>
                <a:gd name="textAreaLeft" fmla="*/ 0 w 3286440"/>
                <a:gd name="textAreaRight" fmla="*/ 3288240 w 3286440"/>
                <a:gd name="textAreaTop" fmla="*/ 0 h 690480"/>
                <a:gd name="textAreaBottom" fmla="*/ 692280 h 690480"/>
              </a:gdLst>
              <a:ahLst/>
              <a:rect l="textAreaLeft" t="textAreaTop" r="textAreaRight" b="textAreaBottom"/>
              <a:pathLst>
                <a:path w="1513559" h="3632402">
                  <a:moveTo>
                    <a:pt x="0" y="0"/>
                  </a:moveTo>
                  <a:lnTo>
                    <a:pt x="1513559" y="0"/>
                  </a:lnTo>
                  <a:lnTo>
                    <a:pt x="1513559" y="3632402"/>
                  </a:lnTo>
                  <a:lnTo>
                    <a:pt x="0" y="3632402"/>
                  </a:lnTo>
                  <a:close/>
                </a:path>
              </a:pathLst>
            </a:custGeom>
            <a:solidFill>
              <a:srgbClr val="cab0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" name="Group 5"/>
          <p:cNvGrpSpPr/>
          <p:nvPr/>
        </p:nvGrpSpPr>
        <p:grpSpPr>
          <a:xfrm>
            <a:off x="7011000" y="-788400"/>
            <a:ext cx="3427560" cy="662760"/>
            <a:chOff x="7011000" y="-788400"/>
            <a:chExt cx="3427560" cy="662760"/>
          </a:xfrm>
        </p:grpSpPr>
        <p:sp>
          <p:nvSpPr>
            <p:cNvPr id="44" name="Freeform 6"/>
            <p:cNvSpPr/>
            <p:nvPr/>
          </p:nvSpPr>
          <p:spPr>
            <a:xfrm>
              <a:off x="7011000" y="-788400"/>
              <a:ext cx="3427560" cy="662760"/>
            </a:xfrm>
            <a:custGeom>
              <a:avLst/>
              <a:gdLst>
                <a:gd name="textAreaLeft" fmla="*/ 0 w 3427560"/>
                <a:gd name="textAreaRight" fmla="*/ 3429360 w 3427560"/>
                <a:gd name="textAreaTop" fmla="*/ 0 h 662760"/>
                <a:gd name="textAreaBottom" fmla="*/ 664560 h 662760"/>
              </a:gdLst>
              <a:ahLst/>
              <a:rect l="textAreaLeft" t="textAreaTop" r="textAreaRight" b="textAreaBottom"/>
              <a:pathLst>
                <a:path w="1578493" h="3619674">
                  <a:moveTo>
                    <a:pt x="0" y="0"/>
                  </a:moveTo>
                  <a:lnTo>
                    <a:pt x="1578493" y="0"/>
                  </a:lnTo>
                  <a:lnTo>
                    <a:pt x="1578493" y="3619674"/>
                  </a:lnTo>
                  <a:lnTo>
                    <a:pt x="0" y="3619674"/>
                  </a:lnTo>
                  <a:close/>
                </a:path>
              </a:pathLst>
            </a:custGeom>
            <a:solidFill>
              <a:srgbClr val="8ddd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5" name="Group 9"/>
          <p:cNvGrpSpPr/>
          <p:nvPr/>
        </p:nvGrpSpPr>
        <p:grpSpPr>
          <a:xfrm>
            <a:off x="313560" y="-843840"/>
            <a:ext cx="3400560" cy="690480"/>
            <a:chOff x="313560" y="-843840"/>
            <a:chExt cx="3400560" cy="690480"/>
          </a:xfrm>
        </p:grpSpPr>
        <p:sp>
          <p:nvSpPr>
            <p:cNvPr id="46" name="Freeform 10"/>
            <p:cNvSpPr/>
            <p:nvPr/>
          </p:nvSpPr>
          <p:spPr>
            <a:xfrm>
              <a:off x="313560" y="-843840"/>
              <a:ext cx="3400560" cy="690480"/>
            </a:xfrm>
            <a:custGeom>
              <a:avLst/>
              <a:gdLst>
                <a:gd name="textAreaLeft" fmla="*/ 0 w 3400560"/>
                <a:gd name="textAreaRight" fmla="*/ 3402360 w 3400560"/>
                <a:gd name="textAreaTop" fmla="*/ 0 h 690480"/>
                <a:gd name="textAreaBottom" fmla="*/ 692280 h 690480"/>
              </a:gdLst>
              <a:ahLst/>
              <a:rect l="textAreaLeft" t="textAreaTop" r="textAreaRight" b="textAreaBottom"/>
              <a:pathLst>
                <a:path w="1566024" h="3619674">
                  <a:moveTo>
                    <a:pt x="0" y="0"/>
                  </a:moveTo>
                  <a:lnTo>
                    <a:pt x="1566024" y="0"/>
                  </a:lnTo>
                  <a:lnTo>
                    <a:pt x="1566024" y="3619674"/>
                  </a:lnTo>
                  <a:lnTo>
                    <a:pt x="0" y="3619674"/>
                  </a:lnTo>
                  <a:close/>
                </a:path>
              </a:pathLst>
            </a:custGeom>
            <a:solidFill>
              <a:srgbClr val="fcde5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 rot="21584400">
            <a:off x="375840" y="172440"/>
            <a:ext cx="3059640" cy="70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Verdana"/>
              </a:rPr>
              <a:t>ЧТО ТАКОЕ ПРОТИВОДЕЙСТВИЕ КОРРУПЦИИ?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r>
              <a:rPr b="1" lang="ru-RU" sz="1400" spc="-1" strike="noStrike">
                <a:solidFill>
                  <a:srgbClr val="c9211e"/>
                </a:solidFill>
                <a:latin typeface="Verdana"/>
              </a:rPr>
              <a:t>ПРОТИВОДЕЙСТВИЕ КОРРУПЦИИ </a:t>
            </a:r>
            <a:r>
              <a:rPr b="0" lang="ru-RU" sz="1400" spc="-1" strike="noStrike">
                <a:solidFill>
                  <a:srgbClr val="000000"/>
                </a:solidFill>
                <a:latin typeface="Verdana"/>
              </a:rPr>
              <a:t>– это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80000" y="315000"/>
            <a:ext cx="3238560" cy="68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3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Verdana"/>
              </a:rPr>
              <a:t>а) по предупреждению коррупции, в том числе по выявлению и последующему устранению причин коррупции (профилактика коррупции);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3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3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Verdana"/>
              </a:rPr>
              <a:t>б) по выявлению, предупреждению, пресечению, раскрытию и расследованию коррупционных правонарушений (борьба с коррупцией);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360" algn="ctr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algn="just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algn="just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80000" y="180000"/>
            <a:ext cx="2879640" cy="70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algn="just" defTabSz="914400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/>
          <p:nvPr/>
        </p:nvSpPr>
        <p:spPr>
          <a:xfrm>
            <a:off x="7035840" y="315000"/>
            <a:ext cx="3223800" cy="66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360" algn="just" defTabSz="914400">
              <a:lnSpc>
                <a:spcPct val="13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Verdana"/>
              </a:rPr>
              <a:t>в) по минимизации и (или) ликвидации последствий коррупционных правонарушений.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360" algn="just" defTabSz="914400">
              <a:lnSpc>
                <a:spcPct val="13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Verdana"/>
              </a:rPr>
              <a:t>(Федеральный закон от 25 декабря 2008 года № 273-ФЗ «О противодействии коррупции»)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Рисунок 50" descr=""/>
          <p:cNvPicPr/>
          <p:nvPr/>
        </p:nvPicPr>
        <p:blipFill>
          <a:blip r:embed="rId1"/>
          <a:stretch/>
        </p:blipFill>
        <p:spPr>
          <a:xfrm>
            <a:off x="3696480" y="3757680"/>
            <a:ext cx="6839640" cy="35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3715560" y="-816120"/>
            <a:ext cx="3286440" cy="690480"/>
            <a:chOff x="3715560" y="-816120"/>
            <a:chExt cx="3286440" cy="690480"/>
          </a:xfrm>
        </p:grpSpPr>
        <p:sp>
          <p:nvSpPr>
            <p:cNvPr id="53" name="Freeform 1"/>
            <p:cNvSpPr/>
            <p:nvPr/>
          </p:nvSpPr>
          <p:spPr>
            <a:xfrm>
              <a:off x="3715560" y="-816120"/>
              <a:ext cx="3286440" cy="690480"/>
            </a:xfrm>
            <a:custGeom>
              <a:avLst/>
              <a:gdLst>
                <a:gd name="textAreaLeft" fmla="*/ 0 w 3286440"/>
                <a:gd name="textAreaRight" fmla="*/ 3288240 w 3286440"/>
                <a:gd name="textAreaTop" fmla="*/ 0 h 690480"/>
                <a:gd name="textAreaBottom" fmla="*/ 692280 h 690480"/>
              </a:gdLst>
              <a:ahLst/>
              <a:rect l="textAreaLeft" t="textAreaTop" r="textAreaRight" b="textAreaBottom"/>
              <a:pathLst>
                <a:path w="1513559" h="3632402">
                  <a:moveTo>
                    <a:pt x="0" y="0"/>
                  </a:moveTo>
                  <a:lnTo>
                    <a:pt x="1513559" y="0"/>
                  </a:lnTo>
                  <a:lnTo>
                    <a:pt x="1513559" y="3632402"/>
                  </a:lnTo>
                  <a:lnTo>
                    <a:pt x="0" y="3632402"/>
                  </a:lnTo>
                  <a:close/>
                </a:path>
              </a:pathLst>
            </a:custGeom>
            <a:solidFill>
              <a:srgbClr val="cab0e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" name="Group 3"/>
          <p:cNvGrpSpPr/>
          <p:nvPr/>
        </p:nvGrpSpPr>
        <p:grpSpPr>
          <a:xfrm>
            <a:off x="7011000" y="-788400"/>
            <a:ext cx="3427560" cy="662760"/>
            <a:chOff x="7011000" y="-788400"/>
            <a:chExt cx="3427560" cy="662760"/>
          </a:xfrm>
        </p:grpSpPr>
        <p:sp>
          <p:nvSpPr>
            <p:cNvPr id="55" name="Freeform 2"/>
            <p:cNvSpPr/>
            <p:nvPr/>
          </p:nvSpPr>
          <p:spPr>
            <a:xfrm>
              <a:off x="7011000" y="-788400"/>
              <a:ext cx="3427560" cy="662760"/>
            </a:xfrm>
            <a:custGeom>
              <a:avLst/>
              <a:gdLst>
                <a:gd name="textAreaLeft" fmla="*/ 0 w 3427560"/>
                <a:gd name="textAreaRight" fmla="*/ 3429360 w 3427560"/>
                <a:gd name="textAreaTop" fmla="*/ 0 h 662760"/>
                <a:gd name="textAreaBottom" fmla="*/ 664560 h 662760"/>
              </a:gdLst>
              <a:ahLst/>
              <a:rect l="textAreaLeft" t="textAreaTop" r="textAreaRight" b="textAreaBottom"/>
              <a:pathLst>
                <a:path w="1578493" h="3619674">
                  <a:moveTo>
                    <a:pt x="0" y="0"/>
                  </a:moveTo>
                  <a:lnTo>
                    <a:pt x="1578493" y="0"/>
                  </a:lnTo>
                  <a:lnTo>
                    <a:pt x="1578493" y="3619674"/>
                  </a:lnTo>
                  <a:lnTo>
                    <a:pt x="0" y="3619674"/>
                  </a:lnTo>
                  <a:close/>
                </a:path>
              </a:pathLst>
            </a:custGeom>
            <a:solidFill>
              <a:srgbClr val="8ddd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6" name="Group 4"/>
          <p:cNvGrpSpPr/>
          <p:nvPr/>
        </p:nvGrpSpPr>
        <p:grpSpPr>
          <a:xfrm>
            <a:off x="313200" y="-843840"/>
            <a:ext cx="3400560" cy="690480"/>
            <a:chOff x="313200" y="-843840"/>
            <a:chExt cx="3400560" cy="690480"/>
          </a:xfrm>
        </p:grpSpPr>
        <p:sp>
          <p:nvSpPr>
            <p:cNvPr id="57" name="Freeform 4"/>
            <p:cNvSpPr/>
            <p:nvPr/>
          </p:nvSpPr>
          <p:spPr>
            <a:xfrm>
              <a:off x="313200" y="-843840"/>
              <a:ext cx="3400560" cy="690480"/>
            </a:xfrm>
            <a:custGeom>
              <a:avLst/>
              <a:gdLst>
                <a:gd name="textAreaLeft" fmla="*/ 0 w 3400560"/>
                <a:gd name="textAreaRight" fmla="*/ 3402360 w 3400560"/>
                <a:gd name="textAreaTop" fmla="*/ 0 h 690480"/>
                <a:gd name="textAreaBottom" fmla="*/ 692280 h 690480"/>
              </a:gdLst>
              <a:ahLst/>
              <a:rect l="textAreaLeft" t="textAreaTop" r="textAreaRight" b="textAreaBottom"/>
              <a:pathLst>
                <a:path w="1566024" h="3619674">
                  <a:moveTo>
                    <a:pt x="0" y="0"/>
                  </a:moveTo>
                  <a:lnTo>
                    <a:pt x="1566024" y="0"/>
                  </a:lnTo>
                  <a:lnTo>
                    <a:pt x="1566024" y="3619674"/>
                  </a:lnTo>
                  <a:lnTo>
                    <a:pt x="0" y="3619674"/>
                  </a:lnTo>
                  <a:close/>
                </a:path>
              </a:pathLst>
            </a:custGeom>
            <a:solidFill>
              <a:srgbClr val="fcde5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13200" y="180000"/>
            <a:ext cx="2926440" cy="70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360" algn="ctr" defTabSz="9144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tabLst>
                <a:tab algn="l" pos="330120"/>
              </a:tabLst>
            </a:pPr>
            <a:r>
              <a:rPr b="1" lang="ru-RU" sz="1400" spc="-1" strike="noStrike">
                <a:solidFill>
                  <a:srgbClr val="ff0000"/>
                </a:solidFill>
                <a:latin typeface="Verdana"/>
              </a:rPr>
              <a:t>ОСНОВНЫЕ ПРИНЦИПЫ ПРОТИВОДЕЙСТВИЯ КОРРУПЦИИ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6360" defTabSz="914400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</a:rPr>
              <a:t>Противодействие коррупции в Российской Федерации основывается на следующих основных принципах: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defTabSz="914400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</a:rPr>
              <a:t>1) признание, обеспечение и защита основных прав и свобод человека и гражданина;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defTabSz="914400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</a:rPr>
              <a:t>2) законность;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defTabSz="914400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3) публичность и открытость деятельности государственных органов и органов местного самоуправления;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6360" defTabSz="914400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4) неотвратимость        ответственности за совершение коррупционных правонарушений;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tabLst>
                <a:tab algn="l" pos="33012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600000" y="180000"/>
            <a:ext cx="3239640" cy="737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5) комплексное использование политических, организационных, информационно-пропагандистских, 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социально-экономических, правовых, специальных и иных мер;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6) приоритетное применение мер по предупреждению коррупции;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7) сотрудничество государства с институтами гражданского общества, международными организациями и физическими лицами. 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(Федеральный закон от 25 декабря 2008 года № 273-ФЗ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50000"/>
              </a:lnSpc>
              <a:tabLst>
                <a:tab algn="l" pos="330120"/>
                <a:tab algn="l" pos="78732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Verdana"/>
                <a:ea typeface="Microsoft YaHei"/>
              </a:rPr>
              <a:t>«О противодействии коррупции»)</a:t>
            </a: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00000"/>
              </a:lnSpc>
              <a:tabLst>
                <a:tab algn="l" pos="33012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00000"/>
              </a:lnSpc>
              <a:tabLst>
                <a:tab algn="l" pos="33012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algn="just" defTabSz="914400">
              <a:lnSpc>
                <a:spcPct val="100000"/>
              </a:lnSpc>
              <a:tabLst>
                <a:tab algn="l" pos="33012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83360" y="164160"/>
            <a:ext cx="3418560" cy="715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Verdana"/>
                <a:ea typeface="Microsoft YaHei"/>
              </a:rPr>
              <a:t>Памятка по противодействию коррупции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500" spc="-1" strike="noStrike">
                <a:solidFill>
                  <a:srgbClr val="ff0000"/>
                </a:solidFill>
                <a:latin typeface="Verdana"/>
                <a:ea typeface="Microsoft YaHei"/>
              </a:rPr>
              <a:t>Челябинск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500" spc="-1" strike="noStrike">
                <a:solidFill>
                  <a:srgbClr val="ff0000"/>
                </a:solidFill>
                <a:latin typeface="Verdana"/>
                <a:ea typeface="Microsoft YaHei"/>
              </a:rPr>
              <a:t>2024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60" descr=""/>
          <p:cNvPicPr/>
          <p:nvPr/>
        </p:nvPicPr>
        <p:blipFill>
          <a:blip r:embed="rId1"/>
          <a:stretch/>
        </p:blipFill>
        <p:spPr>
          <a:xfrm>
            <a:off x="7500600" y="4140000"/>
            <a:ext cx="2502000" cy="198000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61" descr=""/>
          <p:cNvPicPr/>
          <p:nvPr/>
        </p:nvPicPr>
        <p:blipFill>
          <a:blip r:embed="rId2"/>
          <a:srcRect l="8065" t="7176" r="56838" b="8130"/>
          <a:stretch/>
        </p:blipFill>
        <p:spPr>
          <a:xfrm>
            <a:off x="7200000" y="180000"/>
            <a:ext cx="898560" cy="89856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62" descr=""/>
          <p:cNvPicPr/>
          <p:nvPr/>
        </p:nvPicPr>
        <p:blipFill>
          <a:blip r:embed="rId3"/>
          <a:stretch/>
        </p:blipFill>
        <p:spPr>
          <a:xfrm>
            <a:off x="9485640" y="360000"/>
            <a:ext cx="772920" cy="718560"/>
          </a:xfrm>
          <a:prstGeom prst="rect">
            <a:avLst/>
          </a:prstGeom>
          <a:ln w="0">
            <a:noFill/>
          </a:ln>
        </p:spPr>
      </p:pic>
      <p:pic>
        <p:nvPicPr>
          <p:cNvPr id="64" name="Рисунок 63" descr=""/>
          <p:cNvPicPr/>
          <p:nvPr/>
        </p:nvPicPr>
        <p:blipFill>
          <a:blip r:embed="rId4"/>
          <a:srcRect l="0" t="12444" r="0" b="12021"/>
          <a:stretch/>
        </p:blipFill>
        <p:spPr>
          <a:xfrm>
            <a:off x="3384360" y="5400000"/>
            <a:ext cx="3554640" cy="178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Application>LibreOffice/7.6.1.2$Windows_X86_64 LibreOffice_project/f5defcebd022c5bc36bbb79be232cb6926d8f674</Application>
  <AppVersion>15.0000</AppVersion>
  <Words>226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DAFkPPGsbrM</dc:identifier>
  <dc:language>ru-RU</dc:language>
  <cp:lastModifiedBy/>
  <dcterms:modified xsi:type="dcterms:W3CDTF">2024-09-23T13:25:16Z</dcterms:modified>
  <cp:revision>10</cp:revision>
  <dc:subject/>
  <dc:title>Красно-желтый буклет семейной клиники с иллюстрацией, копия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2</vt:i4>
  </property>
</Properties>
</file>